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60" r:id="rId3"/>
    <p:sldId id="263" r:id="rId4"/>
    <p:sldId id="284" r:id="rId5"/>
    <p:sldId id="267" r:id="rId6"/>
    <p:sldId id="270" r:id="rId7"/>
    <p:sldId id="271" r:id="rId8"/>
    <p:sldId id="307" r:id="rId9"/>
    <p:sldId id="277" r:id="rId10"/>
    <p:sldId id="306" r:id="rId11"/>
    <p:sldId id="279" r:id="rId12"/>
    <p:sldId id="280" r:id="rId13"/>
    <p:sldId id="281" r:id="rId14"/>
    <p:sldId id="272" r:id="rId15"/>
    <p:sldId id="282" r:id="rId16"/>
    <p:sldId id="274" r:id="rId17"/>
    <p:sldId id="275" r:id="rId18"/>
    <p:sldId id="268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0" r:id="rId33"/>
    <p:sldId id="303" r:id="rId34"/>
    <p:sldId id="299" r:id="rId35"/>
    <p:sldId id="301" r:id="rId36"/>
    <p:sldId id="304" r:id="rId37"/>
    <p:sldId id="269" r:id="rId38"/>
    <p:sldId id="305" r:id="rId39"/>
    <p:sldId id="264" r:id="rId4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2"/>
      <p:bold r:id="rId43"/>
    </p:embeddedFont>
    <p:embeddedFont>
      <p:font typeface="에스코어 드림 3 Light" panose="020B0303030302020204" pitchFamily="34" charset="-127"/>
      <p:regular r:id="rId44"/>
    </p:embeddedFont>
    <p:embeddedFont>
      <p:font typeface="에스코어 드림 4 Regular" panose="020B0503030302020204" pitchFamily="34" charset="-127"/>
      <p:regular r:id="rId45"/>
    </p:embeddedFont>
    <p:embeddedFont>
      <p:font typeface="에스코어 드림 5 Medium" panose="020B0503030302020204" pitchFamily="34" charset="-127"/>
      <p:regular r:id="rId46"/>
    </p:embeddedFont>
    <p:embeddedFont>
      <p:font typeface="에스코어 드림 6 Bold" panose="020B0703030302020204" pitchFamily="34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7F7F7F"/>
    <a:srgbClr val="FAD01E"/>
    <a:srgbClr val="FEF9FA"/>
    <a:srgbClr val="3D3D3D"/>
    <a:srgbClr val="92D050"/>
    <a:srgbClr val="FDEEAD"/>
    <a:srgbClr val="F7AB21"/>
    <a:srgbClr val="FC814A"/>
    <a:srgbClr val="E69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5" autoAdjust="0"/>
    <p:restoredTop sz="92937" autoAdjust="0"/>
  </p:normalViewPr>
  <p:slideViewPr>
    <p:cSldViewPr>
      <p:cViewPr>
        <p:scale>
          <a:sx n="100" d="100"/>
          <a:sy n="100" d="100"/>
        </p:scale>
        <p:origin x="2322" y="9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2F912-378A-42DB-8C1B-5D094E995F39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B7148-054B-4384-A264-5883D7E96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1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3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42E1-1FF9-4454-AC05-0002D21FE681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D4E6-0ED5-4EC3-8EE8-B1503E3402F8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2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F8D3-F1A7-42D0-B797-02911A05CD7C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B324-E087-4A20-94F8-6C42215CD0BF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459B-18CC-418C-8E79-4A27DC6024E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6896-FC0B-49BA-9335-A28375790AFF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0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3466-7140-4E87-BF12-4DD97807C619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BFF8-A1CD-43C4-AB1C-4DCE8DE09F6C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3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F6E-BC2D-40AB-BB62-0E316FF0F279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ADE-8CF5-47FA-BBC9-220F4F52A523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2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5CEF-9B31-4C85-AE85-1A93DC3EA70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3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6F6F-3FD9-435F-993C-10DF9FCEA2C9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3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ichulee@naver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iption?tab=repositories" TargetMode="External"/><Relationship Id="rId4" Type="http://schemas.openxmlformats.org/officeDocument/2006/relationships/hyperlink" Target="https://fan-galette-6f8.notion.site/01bdb9637552469480a9c59a8cbf1814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an-galette-6f8.notion.site/Executioner_Record-1e89ca88303c48638f133a42bc461fa9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fan-galette-6f8.notion.site/c8f5fc6ae06e46eabe11a1f4064f3528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an-galette-6f8.notion.site/Token-of-Star-bc141713ef0d4fa8833ee9d2d5a6c97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Revenger-a02f401c616d463ba874d0e3c54fa4a5?pvs=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5B7F5-96AE-DB16-B9EE-35EB195B217C}"/>
              </a:ext>
            </a:extLst>
          </p:cNvPr>
          <p:cNvGrpSpPr/>
          <p:nvPr/>
        </p:nvGrpSpPr>
        <p:grpSpPr>
          <a:xfrm>
            <a:off x="3168094" y="143750"/>
            <a:ext cx="5003936" cy="4682080"/>
            <a:chOff x="2664533" y="1639540"/>
            <a:chExt cx="5003936" cy="3797577"/>
          </a:xfrm>
        </p:grpSpPr>
        <p:sp>
          <p:nvSpPr>
            <p:cNvPr id="6" name="직사각형 5"/>
            <p:cNvSpPr/>
            <p:nvPr/>
          </p:nvSpPr>
          <p:spPr>
            <a:xfrm>
              <a:off x="3347989" y="1639540"/>
              <a:ext cx="4320480" cy="6844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Portfolio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64533" y="2220378"/>
              <a:ext cx="1139700" cy="321673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생년월일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번호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E-mail: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endParaRPr lang="en-US" altLang="ko-KR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학력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Notion -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0" y="1635984"/>
            <a:ext cx="1836076" cy="1836076"/>
          </a:xfrm>
          <a:prstGeom prst="rect">
            <a:avLst/>
          </a:prstGeom>
        </p:spPr>
      </p:pic>
      <p:cxnSp>
        <p:nvCxnSpPr>
          <p:cNvPr id="13" name="직선 연결선 12"/>
          <p:cNvCxnSpPr>
            <a:cxnSpLocks/>
          </p:cNvCxnSpPr>
          <p:nvPr/>
        </p:nvCxnSpPr>
        <p:spPr>
          <a:xfrm>
            <a:off x="2951696" y="987574"/>
            <a:ext cx="0" cy="331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1CDDCB-A36C-B32E-7C27-5482366E752A}"/>
              </a:ext>
            </a:extLst>
          </p:cNvPr>
          <p:cNvSpPr/>
          <p:nvPr/>
        </p:nvSpPr>
        <p:spPr>
          <a:xfrm>
            <a:off x="1067432" y="3472060"/>
            <a:ext cx="924832" cy="4542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102F51-3ED1-CA74-2068-33F2ACEB18B3}"/>
              </a:ext>
            </a:extLst>
          </p:cNvPr>
          <p:cNvSpPr/>
          <p:nvPr/>
        </p:nvSpPr>
        <p:spPr>
          <a:xfrm>
            <a:off x="677354" y="3892262"/>
            <a:ext cx="1704988" cy="33361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李世哲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Lee Sei Cheol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14C54E-C049-132B-C082-B5268944F90A}"/>
              </a:ext>
            </a:extLst>
          </p:cNvPr>
          <p:cNvSpPr/>
          <p:nvPr/>
        </p:nvSpPr>
        <p:spPr>
          <a:xfrm>
            <a:off x="4307793" y="859872"/>
            <a:ext cx="4728207" cy="396595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1999.12.30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010-4015-9749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seichulee@naver.com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안양시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2018.02 - 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부흥고등학교 졸업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2024.02 – 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한국공학대학교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 한국산업기술대학교</a:t>
            </a: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게임공학과 졸업예정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기획 포트폴리오 </a:t>
            </a: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sz="1700" dirty="0" err="1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notion.site</a:t>
            </a: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https://github.com/kiption?tab=repositories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17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838708" y="322767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스테이지 게임 도식화 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1BBBEA-5912-D420-B711-686D4F43AA6B}"/>
              </a:ext>
            </a:extLst>
          </p:cNvPr>
          <p:cNvSpPr/>
          <p:nvPr/>
        </p:nvSpPr>
        <p:spPr>
          <a:xfrm>
            <a:off x="269259" y="4223066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스테이지를 일반화하여 게임 흐름에 대한 내용을 도식화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도식화를 토대로 피격 부위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연출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시 데미지 산출 등의 세부적인 내용을 설계하였습니다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9D4BB-1B05-8B2F-795C-A6F385669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8" y="1586991"/>
            <a:ext cx="7460572" cy="1640688"/>
          </a:xfrm>
          <a:prstGeom prst="rect">
            <a:avLst/>
          </a:prstGeom>
          <a:solidFill>
            <a:schemeClr val="bg1"/>
          </a:solidFill>
          <a:ln w="19050">
            <a:solidFill>
              <a:srgbClr val="FAD01E"/>
            </a:solidFill>
          </a:ln>
        </p:spPr>
      </p:pic>
    </p:spTree>
    <p:extLst>
      <p:ext uri="{BB962C8B-B14F-4D97-AF65-F5344CB8AC3E}">
        <p14:creationId xmlns:p14="http://schemas.microsoft.com/office/powerpoint/2010/main" val="56964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0922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1870C-DE55-4F41-E0C4-807F3083EBF1}"/>
              </a:ext>
            </a:extLst>
          </p:cNvPr>
          <p:cNvSpPr txBox="1"/>
          <p:nvPr/>
        </p:nvSpPr>
        <p:spPr>
          <a:xfrm>
            <a:off x="30799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6]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피격 시 부위 별 연출 상황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A80E8-839B-7828-1326-6F67BEE08D26}"/>
              </a:ext>
            </a:extLst>
          </p:cNvPr>
          <p:cNvSpPr txBox="1"/>
          <p:nvPr/>
        </p:nvSpPr>
        <p:spPr>
          <a:xfrm>
            <a:off x="470844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7]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스테이터스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0CA12B-BD1F-0A26-60DC-4B9E78FF5DDF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5E40DA1-F597-BEEE-1288-AB9E8223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723B6-D697-1ECE-1600-43D7986E543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기획은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피격 부위가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부위의 내구도 수치 별로 연출 상황이 다르게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플레이어는 헬기를 사용하기 때문에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기체 중 하나에 대해서만 능력치를 작성하고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피격 당했을 때의 데미지 계산 식을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7A7D8C-78C8-8B34-5C6B-797228C58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3" y="1146499"/>
            <a:ext cx="4127566" cy="2289937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6B3742-A6A7-A026-DD2E-BE6D2D97A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5" y="1164214"/>
            <a:ext cx="4127562" cy="2272222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71234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3223AA-8C7A-35FF-290B-C3F4E69C2BD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DBCD5-1AA6-D294-8FA0-40CE0BA59E83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BCD3C-9C3A-0031-938C-376AD8B15D03}"/>
              </a:ext>
            </a:extLst>
          </p:cNvPr>
          <p:cNvSpPr txBox="1"/>
          <p:nvPr/>
        </p:nvSpPr>
        <p:spPr>
          <a:xfrm>
            <a:off x="1691142" y="39975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8]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맵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28EC3B8-D21C-1CBC-41D2-C57AAD97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03E6F8-07F3-69CB-1D07-73BEAE18C0FC}"/>
              </a:ext>
            </a:extLst>
          </p:cNvPr>
          <p:cNvSpPr/>
          <p:nvPr/>
        </p:nvSpPr>
        <p:spPr>
          <a:xfrm>
            <a:off x="269259" y="4223066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건물들 사이 사이에서 헬기로 전투를 하고자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마천루와 비슷한 높은 건물들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부분적으로 파괴된 건물들이 존재하도록 배치하게 설계하였습니다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D42F87-B82E-BE7F-1995-B8F7C8D81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42" y="813673"/>
            <a:ext cx="5761178" cy="3168648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94482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CD52E-9C15-1791-3F42-EB13E30F592E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297D74EA-3A3F-8C47-3D15-721A7BF5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235549-F096-195F-7058-FE5D0791AF63}"/>
              </a:ext>
            </a:extLst>
          </p:cNvPr>
          <p:cNvSpPr/>
          <p:nvPr/>
        </p:nvSpPr>
        <p:spPr>
          <a:xfrm>
            <a:off x="266522" y="4223066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숨겨진 비밀 기지에서 경비원들을 피해 폭파물을 설치하는 미션을 설계하였고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그로 인해 음산하고 어두운 분위기를 내도록 하는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D96C8-4574-F1B7-5748-29285C4E2AD6}"/>
              </a:ext>
            </a:extLst>
          </p:cNvPr>
          <p:cNvSpPr txBox="1"/>
          <p:nvPr/>
        </p:nvSpPr>
        <p:spPr>
          <a:xfrm>
            <a:off x="1691142" y="39975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9]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맵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45F4F3-370A-18F8-1628-722B0A6BE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42" y="808968"/>
            <a:ext cx="5761178" cy="3174094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49042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EFE268C-7AA5-5E8F-5C30-4F4873A5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9367"/>
              </p:ext>
            </p:extLst>
          </p:nvPr>
        </p:nvGraphicFramePr>
        <p:xfrm>
          <a:off x="5796136" y="544049"/>
          <a:ext cx="298833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11">
                  <a:extLst>
                    <a:ext uri="{9D8B030D-6E8A-4147-A177-3AD203B41FA5}">
                      <a16:colId xmlns:a16="http://schemas.microsoft.com/office/drawing/2014/main" val="2224332369"/>
                    </a:ext>
                  </a:extLst>
                </a:gridCol>
                <a:gridCol w="996111">
                  <a:extLst>
                    <a:ext uri="{9D8B030D-6E8A-4147-A177-3AD203B41FA5}">
                      <a16:colId xmlns:a16="http://schemas.microsoft.com/office/drawing/2014/main" val="2169357915"/>
                    </a:ext>
                  </a:extLst>
                </a:gridCol>
                <a:gridCol w="996111">
                  <a:extLst>
                    <a:ext uri="{9D8B030D-6E8A-4147-A177-3AD203B41FA5}">
                      <a16:colId xmlns:a16="http://schemas.microsoft.com/office/drawing/2014/main" val="28238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535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B7179D-85F6-3E0B-49D1-207F0295BBA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1ECCD2-8398-C3FE-6506-A1F0B83B4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0" y="990909"/>
            <a:ext cx="5905152" cy="2694996"/>
          </a:xfrm>
          <a:prstGeom prst="rect">
            <a:avLst/>
          </a:prstGeom>
        </p:spPr>
      </p:pic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D617E43-D185-49D2-EFA5-AE6F4219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8DFC5B-C13F-1024-C8A0-736FD46A13A3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프로젝트에 대해 해야하는 작업과 달성율을 체크를 담당하였습니다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전체적으로 작업을 하기 때문에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계획에서 정한 기간보다 더 늦게 끝나는 이슈들이 있었습니다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맡았던 업무중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처리가 플레이어는 되지만 적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적용되지 않는 이슈가 있어</a:t>
            </a:r>
            <a:b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사항을 수정 중에 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697A69-98F2-57D7-0EEE-CFF4F72D509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973971" y="2855402"/>
            <a:ext cx="1638858" cy="71204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8EAFF2-8B6A-04BC-0A47-DA4CB3EF47E1}"/>
              </a:ext>
            </a:extLst>
          </p:cNvPr>
          <p:cNvSpPr/>
          <p:nvPr/>
        </p:nvSpPr>
        <p:spPr>
          <a:xfrm>
            <a:off x="6354192" y="1070298"/>
            <a:ext cx="2517274" cy="17851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충돌처리가 제대로 되지 않는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현상으로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인한 작업 지연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충돌 정보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그래프 초기 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서로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충돌을 일으킨 것으로 보인다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정보들에 대한 자원은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공유하고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그래프 초기 </a:t>
            </a:r>
            <a:b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충돌 정보를 추가하여 해당 범위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움직이게 할 예정이다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67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1A52DD-CF84-E77E-831C-82F1C2C334F3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70219E-5155-DF72-774F-8A3FE09798D0}"/>
              </a:ext>
            </a:extLst>
          </p:cNvPr>
          <p:cNvSpPr/>
          <p:nvPr/>
        </p:nvSpPr>
        <p:spPr>
          <a:xfrm>
            <a:off x="107008" y="443221"/>
            <a:ext cx="3168848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FACBD7-F94D-5E1A-22DB-60431A1EB6EE}"/>
              </a:ext>
            </a:extLst>
          </p:cNvPr>
          <p:cNvSpPr txBox="1"/>
          <p:nvPr/>
        </p:nvSpPr>
        <p:spPr>
          <a:xfrm>
            <a:off x="266572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10] NPC Class Code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AC295-CC5D-26C9-DB19-CF69D24CB49B}"/>
              </a:ext>
            </a:extLst>
          </p:cNvPr>
          <p:cNvSpPr txBox="1"/>
          <p:nvPr/>
        </p:nvSpPr>
        <p:spPr>
          <a:xfrm>
            <a:off x="4698010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유한 상태 기계 함수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: ST1_State_Manegement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49847C1D-95B9-C57D-4E7E-6125E863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C45179-688E-ABB9-D5B6-E9C82FFC2B91}"/>
              </a:ext>
            </a:extLst>
          </p:cNvPr>
          <p:cNvSpPr/>
          <p:nvPr/>
        </p:nvSpPr>
        <p:spPr>
          <a:xfrm>
            <a:off x="266522" y="4038399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상태에 따라 행동하도록 유한 상태 기계의 형태로 구현하였으며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Lua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스크립트가 아닌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프로그래밍 되어있습니다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할 수 있는 모든 행동을 관리하고 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68406-1FCA-ADE7-D07C-9FA13F84E3F8}"/>
              </a:ext>
            </a:extLst>
          </p:cNvPr>
          <p:cNvSpPr/>
          <p:nvPr/>
        </p:nvSpPr>
        <p:spPr>
          <a:xfrm>
            <a:off x="260842" y="1118378"/>
            <a:ext cx="4295026" cy="24468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obj_lock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name[NAME_SIZE];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state;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PLAYER_STATE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remain_bullet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fr-FR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fr-F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pos; </a:t>
            </a:r>
            <a:r>
              <a:rPr lang="fr-FR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Position (x, y, z)</a:t>
            </a:r>
            <a:endParaRPr lang="fr-F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pitch, yaw, roll;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Rotated Degree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m_rightvec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m_upvec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m_lookvec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Look, Right, Up Vectors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m_xoobb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Bounding Box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0EC5C-665A-9406-FD54-8651912C7EEF}"/>
              </a:ext>
            </a:extLst>
          </p:cNvPr>
          <p:cNvSpPr txBox="1"/>
          <p:nvPr/>
        </p:nvSpPr>
        <p:spPr>
          <a:xfrm>
            <a:off x="4709702" y="941406"/>
            <a:ext cx="417345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NPC_State_Manegement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(type) 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NPC_HELICOPTER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NPC_IDLE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NPC_ATTACK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NPC_DEATH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default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3EE0C-7CAD-30E6-C089-62FC7F6FCAA0}"/>
              </a:ext>
            </a:extLst>
          </p:cNvPr>
          <p:cNvSpPr txBox="1"/>
          <p:nvPr/>
        </p:nvSpPr>
        <p:spPr>
          <a:xfrm>
            <a:off x="266522" y="319748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12]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RayCast.h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충돌 계산의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CF03FFDA-05A9-5C16-F709-697B14DA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2770D2-8BFC-F41E-8E4B-316049C8B354}"/>
              </a:ext>
            </a:extLst>
          </p:cNvPr>
          <p:cNvSpPr/>
          <p:nvPr/>
        </p:nvSpPr>
        <p:spPr>
          <a:xfrm>
            <a:off x="107008" y="443221"/>
            <a:ext cx="3168848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620AE5-88B7-47A3-F85D-B768A01EF065}"/>
              </a:ext>
            </a:extLst>
          </p:cNvPr>
          <p:cNvSpPr/>
          <p:nvPr/>
        </p:nvSpPr>
        <p:spPr>
          <a:xfrm>
            <a:off x="266522" y="4038400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추적하는 대상인 플레이어에게 공격을 할 경우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공격할 때 총알의 좌표를 업데이트를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부하를 줄이기 위해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적용하면 총알의 좌표를 업데이트 하지 않고도 충돌 판정을 내릴 수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 12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내장 함수가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수학적 지식을 이용하여 공식을 토대로 직접 만들어 사용하였습니다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00E6-561B-380E-6F6C-3A41A99F7E8D}"/>
              </a:ext>
            </a:extLst>
          </p:cNvPr>
          <p:cNvSpPr txBox="1"/>
          <p:nvPr/>
        </p:nvSpPr>
        <p:spPr>
          <a:xfrm>
            <a:off x="266522" y="817424"/>
            <a:ext cx="358539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bool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hit;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여부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레이의 시작점에서 충돌 지점까지의 거리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hitPoint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지점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C66B2-AFE6-9460-66A0-21D57C4BD4BE}"/>
              </a:ext>
            </a:extLst>
          </p:cNvPr>
          <p:cNvSpPr txBox="1"/>
          <p:nvPr/>
        </p:nvSpPr>
        <p:spPr>
          <a:xfrm>
            <a:off x="266522" y="1828005"/>
            <a:ext cx="457676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rayOrigin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rayDirection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공간에서 월드 공간으로 충돌 지점을 변환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XMStoreFloat3(&amp;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XMLoadFloat3(&amp;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900" dirty="0">
                <a:solidFill>
                  <a:srgbClr val="0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XMLoadFloat3(&amp;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.Center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result;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2038-6C77-0850-A4A9-C33D2377542A}"/>
              </a:ext>
            </a:extLst>
          </p:cNvPr>
          <p:cNvSpPr txBox="1"/>
          <p:nvPr/>
        </p:nvSpPr>
        <p:spPr>
          <a:xfrm>
            <a:off x="266522" y="229019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13] GameFramework.cpp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95842-09D5-A3A9-3C70-ED7B3701E18B}"/>
              </a:ext>
            </a:extLst>
          </p:cNvPr>
          <p:cNvSpPr txBox="1"/>
          <p:nvPr/>
        </p:nvSpPr>
        <p:spPr>
          <a:xfrm>
            <a:off x="266522" y="396367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14]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Network.h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2177E111-C77C-E312-9D18-2805C9EB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53A43E-8DAF-8B3B-9429-92A060866BD3}"/>
              </a:ext>
            </a:extLst>
          </p:cNvPr>
          <p:cNvSpPr/>
          <p:nvPr/>
        </p:nvSpPr>
        <p:spPr>
          <a:xfrm>
            <a:off x="107008" y="443221"/>
            <a:ext cx="3168848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9CE03F-3E46-14F9-2319-3EB07B150503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 Device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여러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클라이언트의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 Work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띄우고 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서버에서 연동하기 때문에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받아온 값을 이용하여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범위를 조정합니다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E63E-6DFB-A7E8-D380-8326B9637C3D}"/>
              </a:ext>
            </a:extLst>
          </p:cNvPr>
          <p:cNvSpPr txBox="1"/>
          <p:nvPr/>
        </p:nvSpPr>
        <p:spPr>
          <a:xfrm>
            <a:off x="266522" y="807171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Chat UI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UI_Switch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 = { FRAME_BUFFER_WIDTH - 782.0f, (FRAME_BUFFER_HEIGHT / 2) - 145.5f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D2_ChatUIRect = { 0.0f, 0.0f, 782.0f, 291.0f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(m_pd2dfxGaussianBlur[47], &amp;D2_ChatUI, &amp;D2_ChatUIRect);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 = { FRAME_BUFFER_WIDTH - 782.0f, D2_ChatUI.y + D2_ChatUIRect.bottom + 5.0f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D2_InsertChatUIRect = { 0.0f, 0.0f, 782.0f, 69.0f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(m_pd2dfxGaussianBlur[48], &amp;D2_InsertChatUI, &amp;D2_InsertChatUIRect);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BA0A9-A6BD-A4A6-DA98-71A22D9C1DFD}"/>
              </a:ext>
            </a:extLst>
          </p:cNvPr>
          <p:cNvSpPr txBox="1"/>
          <p:nvPr/>
        </p:nvSpPr>
        <p:spPr>
          <a:xfrm>
            <a:off x="266522" y="2490254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chat_comeTome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….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내용은 코드 링크에 있습니다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nameLength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80 - 2) {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en-US" altLang="ko-KR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크기에서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뺀 값보다 </a:t>
            </a:r>
            <a:r>
              <a:rPr lang="ko-KR" altLang="en-US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작은지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name);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</a:t>
            </a:r>
            <a:r>
              <a:rPr lang="en-US" altLang="ko-KR" sz="9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":"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strncat_s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msg, </a:t>
            </a:r>
            <a:r>
              <a:rPr lang="en-US" altLang="ko-KR" sz="900" dirty="0">
                <a:solidFill>
                  <a:srgbClr val="6F008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_TRUNCATE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ConvertToWideChar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wcscpy_s(textinfo.chatData, converttext);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delete[]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	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gGameFramework.m_chat_info.push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textinfo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7.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동기화</a:t>
            </a:r>
          </a:p>
        </p:txBody>
      </p:sp>
    </p:spTree>
    <p:extLst>
      <p:ext uri="{BB962C8B-B14F-4D97-AF65-F5344CB8AC3E}">
        <p14:creationId xmlns:p14="http://schemas.microsoft.com/office/powerpoint/2010/main" val="118565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0822" y="2533362"/>
            <a:ext cx="2376264" cy="470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b="1" spc="-3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3E696D6A-006C-D3E8-9312-7B1FC866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619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14DB9-1873-3486-D228-4B6678A0367A}"/>
              </a:ext>
            </a:extLst>
          </p:cNvPr>
          <p:cNvSpPr txBox="1"/>
          <p:nvPr/>
        </p:nvSpPr>
        <p:spPr>
          <a:xfrm>
            <a:off x="250863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18]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A71701-499D-2150-0C5F-4B45029FCD2E}"/>
              </a:ext>
            </a:extLst>
          </p:cNvPr>
          <p:cNvGrpSpPr/>
          <p:nvPr/>
        </p:nvGrpSpPr>
        <p:grpSpPr>
          <a:xfrm>
            <a:off x="4678416" y="1667859"/>
            <a:ext cx="4331976" cy="2091291"/>
            <a:chOff x="4678416" y="1667859"/>
            <a:chExt cx="4331976" cy="20912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DBDCAD-7926-777B-4353-BC7AC211C297}"/>
                </a:ext>
              </a:extLst>
            </p:cNvPr>
            <p:cNvSpPr/>
            <p:nvPr/>
          </p:nvSpPr>
          <p:spPr>
            <a:xfrm>
              <a:off x="6045502" y="2419555"/>
              <a:ext cx="576064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614DF1-7F32-2EAC-6B25-C891C5C502CE}"/>
                </a:ext>
              </a:extLst>
            </p:cNvPr>
            <p:cNvSpPr/>
            <p:nvPr/>
          </p:nvSpPr>
          <p:spPr>
            <a:xfrm>
              <a:off x="6944295" y="2636717"/>
              <a:ext cx="648087" cy="213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E75768-DC8D-73B4-F8CE-B6C0B84AC3BD}"/>
                </a:ext>
              </a:extLst>
            </p:cNvPr>
            <p:cNvSpPr/>
            <p:nvPr/>
          </p:nvSpPr>
          <p:spPr>
            <a:xfrm>
              <a:off x="5637212" y="3069860"/>
              <a:ext cx="734988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357BF5-47B1-6579-47A9-73A3FBE33EE9}"/>
                </a:ext>
              </a:extLst>
            </p:cNvPr>
            <p:cNvGrpSpPr/>
            <p:nvPr/>
          </p:nvGrpSpPr>
          <p:grpSpPr>
            <a:xfrm>
              <a:off x="4678416" y="1667859"/>
              <a:ext cx="4331976" cy="1715460"/>
              <a:chOff x="4572000" y="1547100"/>
              <a:chExt cx="4192107" cy="1510645"/>
            </a:xfrm>
          </p:grpSpPr>
          <p:sp>
            <p:nvSpPr>
              <p:cNvPr id="2" name="화살표: 오각형 1">
                <a:extLst>
                  <a:ext uri="{FF2B5EF4-FFF2-40B4-BE49-F238E27FC236}">
                    <a16:creationId xmlns:a16="http://schemas.microsoft.com/office/drawing/2014/main" id="{6B447762-7AD7-975B-BD10-221025458FAB}"/>
                  </a:ext>
                </a:extLst>
              </p:cNvPr>
              <p:cNvSpPr/>
              <p:nvPr/>
            </p:nvSpPr>
            <p:spPr>
              <a:xfrm>
                <a:off x="4572000" y="1547100"/>
                <a:ext cx="2126876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Executioner_Record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FD00A10-EEA0-2CEF-77FF-96AF858D0A9A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12686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고스트 러너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게임과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액션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파쿠르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장르에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RPG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요소를 추가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무기에 따른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스킬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진행할수록 어려워지는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맵 구조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 아이템 및 장애물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구조물과 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상호작용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할 수 있음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C20241-2461-3C50-8E0C-003BB38435B6}"/>
                </a:ext>
              </a:extLst>
            </p:cNvPr>
            <p:cNvSpPr txBox="1"/>
            <p:nvPr/>
          </p:nvSpPr>
          <p:spPr>
            <a:xfrm>
              <a:off x="4678416" y="3497540"/>
              <a:ext cx="36379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Executioner_Record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51613A06-8D2C-8872-3EC2-9A2BB10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E01603-EFEC-AAB4-3F11-39E0AAA498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" y="1145960"/>
            <a:ext cx="4225056" cy="2769156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235502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751803-4394-74F2-D715-2A2B36F45FAC}"/>
              </a:ext>
            </a:extLst>
          </p:cNvPr>
          <p:cNvGrpSpPr/>
          <p:nvPr/>
        </p:nvGrpSpPr>
        <p:grpSpPr>
          <a:xfrm>
            <a:off x="107504" y="92884"/>
            <a:ext cx="8928992" cy="4930246"/>
            <a:chOff x="107504" y="100568"/>
            <a:chExt cx="8928992" cy="4930246"/>
          </a:xfrm>
        </p:grpSpPr>
        <p:sp>
          <p:nvSpPr>
            <p:cNvPr id="9" name="직사각형 8"/>
            <p:cNvSpPr/>
            <p:nvPr/>
          </p:nvSpPr>
          <p:spPr>
            <a:xfrm>
              <a:off x="107504" y="103338"/>
              <a:ext cx="8928992" cy="492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7158" y="879246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7504" y="100568"/>
              <a:ext cx="648072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  <a:endPara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F2CB54-11D0-3D04-4A00-3834D4A2A42F}"/>
                </a:ext>
              </a:extLst>
            </p:cNvPr>
            <p:cNvSpPr txBox="1"/>
            <p:nvPr/>
          </p:nvSpPr>
          <p:spPr>
            <a:xfrm>
              <a:off x="4666144" y="882292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5F316-9A22-6725-D2B4-E2ED583AB153}"/>
                </a:ext>
              </a:extLst>
            </p:cNvPr>
            <p:cNvSpPr txBox="1"/>
            <p:nvPr/>
          </p:nvSpPr>
          <p:spPr>
            <a:xfrm>
              <a:off x="208362" y="2817408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85676D-E88B-AADE-97AD-48FA8634AC0A}"/>
                </a:ext>
              </a:extLst>
            </p:cNvPr>
            <p:cNvSpPr txBox="1"/>
            <p:nvPr/>
          </p:nvSpPr>
          <p:spPr>
            <a:xfrm>
              <a:off x="4666144" y="2817408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E682C3B-6E1D-FED4-144C-D4B5A145A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855873"/>
              <a:ext cx="0" cy="358808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B0A487-FCB9-A51E-51F4-AC0C1FF216A4}"/>
                </a:ext>
              </a:extLst>
            </p:cNvPr>
            <p:cNvSpPr txBox="1"/>
            <p:nvPr/>
          </p:nvSpPr>
          <p:spPr>
            <a:xfrm>
              <a:off x="1094436" y="1042880"/>
              <a:ext cx="1660882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프로필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164A5-E0E7-F189-B883-1EA58F223ACD}"/>
                </a:ext>
              </a:extLst>
            </p:cNvPr>
            <p:cNvSpPr txBox="1"/>
            <p:nvPr/>
          </p:nvSpPr>
          <p:spPr>
            <a:xfrm>
              <a:off x="1112800" y="2977827"/>
              <a:ext cx="2350228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프로젝트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8F56AB-22B1-0AFB-FACB-6E2BFE9DE404}"/>
                </a:ext>
              </a:extLst>
            </p:cNvPr>
            <p:cNvSpPr txBox="1"/>
            <p:nvPr/>
          </p:nvSpPr>
          <p:spPr>
            <a:xfrm>
              <a:off x="5556271" y="1042880"/>
              <a:ext cx="2724898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 프로젝트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F42F7-89AD-784C-61D2-E4E3D6EE2C6D}"/>
                </a:ext>
              </a:extLst>
            </p:cNvPr>
            <p:cNvSpPr txBox="1"/>
            <p:nvPr/>
          </p:nvSpPr>
          <p:spPr>
            <a:xfrm>
              <a:off x="5556271" y="2977827"/>
              <a:ext cx="2090106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교내 활동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C7F0EF-4554-DD41-0A6F-B27821E5F12D}"/>
              </a:ext>
            </a:extLst>
          </p:cNvPr>
          <p:cNvSpPr txBox="1"/>
          <p:nvPr/>
        </p:nvSpPr>
        <p:spPr>
          <a:xfrm>
            <a:off x="3948897" y="115102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C332A-7901-7F38-59CF-F7AB6A3C218F}"/>
              </a:ext>
            </a:extLst>
          </p:cNvPr>
          <p:cNvSpPr txBox="1"/>
          <p:nvPr/>
        </p:nvSpPr>
        <p:spPr>
          <a:xfrm>
            <a:off x="3938734" y="312339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04935-4170-6876-2399-C15CCCAD7DA9}"/>
              </a:ext>
            </a:extLst>
          </p:cNvPr>
          <p:cNvSpPr txBox="1"/>
          <p:nvPr/>
        </p:nvSpPr>
        <p:spPr>
          <a:xfrm>
            <a:off x="8264545" y="115102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D132E-AFE7-1F04-58FF-C87F9EB743A9}"/>
              </a:ext>
            </a:extLst>
          </p:cNvPr>
          <p:cNvSpPr txBox="1"/>
          <p:nvPr/>
        </p:nvSpPr>
        <p:spPr>
          <a:xfrm>
            <a:off x="8264545" y="312339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B019827-0734-F464-D76B-A9E88A67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CB117-27F0-5AD0-6189-3272F3EF477F}"/>
              </a:ext>
            </a:extLst>
          </p:cNvPr>
          <p:cNvSpPr/>
          <p:nvPr/>
        </p:nvSpPr>
        <p:spPr>
          <a:xfrm>
            <a:off x="1213658" y="3479039"/>
            <a:ext cx="2637822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002424-7260-83DC-D194-5BDBE2DED4C8}"/>
              </a:ext>
            </a:extLst>
          </p:cNvPr>
          <p:cNvSpPr/>
          <p:nvPr/>
        </p:nvSpPr>
        <p:spPr>
          <a:xfrm>
            <a:off x="5677387" y="1689070"/>
            <a:ext cx="3369477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Executioner_Record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 강화 시스템 역기획서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Token of Star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C6D637-5AEB-08C6-6852-4ABC467123CF}"/>
              </a:ext>
            </a:extLst>
          </p:cNvPr>
          <p:cNvSpPr/>
          <p:nvPr/>
        </p:nvSpPr>
        <p:spPr>
          <a:xfrm>
            <a:off x="5668162" y="3553195"/>
            <a:ext cx="2637822" cy="5307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 소모임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게임공학과 운영기획부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D019D3-2FCF-8CE5-F6BC-3E5E701CF3B6}"/>
              </a:ext>
            </a:extLst>
          </p:cNvPr>
          <p:cNvSpPr/>
          <p:nvPr/>
        </p:nvSpPr>
        <p:spPr>
          <a:xfrm>
            <a:off x="1223629" y="1635646"/>
            <a:ext cx="2637822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과목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Skill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Project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35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8FC63-1028-284E-F8E2-A969F690900E}"/>
              </a:ext>
            </a:extLst>
          </p:cNvPr>
          <p:cNvSpPr txBox="1"/>
          <p:nvPr/>
        </p:nvSpPr>
        <p:spPr>
          <a:xfrm>
            <a:off x="259096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19, 20]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구조물 상호작용에 대한 자세한 내용 및 상호 작용 방법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F75D4FD6-4B3E-460C-4F47-0E59D8C4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8F1D6B-EDAD-1B14-1E72-8175CB16D752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구조물들과 상호작용을 하기 위해 특정 키를 설정하여 누르면 상호작용이 되도록 설정하였고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구조물들과 상호작용 시 이동하거나 엄폐를 하는 등의 추가 행동을 하도록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401113-470A-7700-756A-2DD4CDE3B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3" y="886792"/>
            <a:ext cx="4127566" cy="2827066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AB88C8-2A5C-1073-43B0-6212C54820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3" y="886793"/>
            <a:ext cx="4127566" cy="2827065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364102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588EC-962E-1522-CC71-B4AEEA7C15A1}"/>
              </a:ext>
            </a:extLst>
          </p:cNvPr>
          <p:cNvSpPr txBox="1"/>
          <p:nvPr/>
        </p:nvSpPr>
        <p:spPr>
          <a:xfrm>
            <a:off x="4708442" y="373034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22]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무기 시스템에 대한 기본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E6D0D-FB2D-C822-EA1E-435ED987E5F8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21]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플로우 차트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8D2D7BF-9640-FEF9-BA38-8C9E4446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4F67D-8B69-0A4D-A537-3A9C8900328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 대한 전반적인 플로우 차트와 무기에 따른 다양한 스킬을 제공하기 위해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무기들의 성능 표 및 시스템을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4FB361-87E7-5470-CA32-9A154D272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4" y="886793"/>
            <a:ext cx="4127564" cy="2827064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F66977-757D-CD53-75EC-4F3BFCC8D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5" y="886796"/>
            <a:ext cx="4127562" cy="2827062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363052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F34C7D-BA28-4038-40B4-4C102F63A16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82B7B-58DE-2F7E-28D9-9FB874418D0F}"/>
              </a:ext>
            </a:extLst>
          </p:cNvPr>
          <p:cNvSpPr txBox="1"/>
          <p:nvPr/>
        </p:nvSpPr>
        <p:spPr>
          <a:xfrm>
            <a:off x="166719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23, 24]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단검과 장검의 스킬 리스트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770B-319E-941C-04F6-30E0CA3450F3}"/>
              </a:ext>
            </a:extLst>
          </p:cNvPr>
          <p:cNvSpPr txBox="1"/>
          <p:nvPr/>
        </p:nvSpPr>
        <p:spPr>
          <a:xfrm>
            <a:off x="6058194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스킬 선택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프리셋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EAA1F04A-94B7-775D-931B-11A5704C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CC389-8644-21C3-D7C0-7C1F15C9600C}"/>
              </a:ext>
            </a:extLst>
          </p:cNvPr>
          <p:cNvSpPr/>
          <p:nvPr/>
        </p:nvSpPr>
        <p:spPr>
          <a:xfrm>
            <a:off x="268238" y="4040012"/>
            <a:ext cx="8594512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이후 선택하는 무기에 따라 다양한 스킬을 스테이지 통과할 때마다 얻을 수 있고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무기 별 스킬 리스트를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범위와 타격 횟수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타입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쿨타임 등을 설정했습니다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스킬을 얻었을 경우 특정 스킬만 골라 사용하게 끔 하는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설계했습니다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796CA-ED47-2C48-AE88-897995D3D70C}"/>
              </a:ext>
            </a:extLst>
          </p:cNvPr>
          <p:cNvGrpSpPr/>
          <p:nvPr/>
        </p:nvGrpSpPr>
        <p:grpSpPr>
          <a:xfrm>
            <a:off x="138089" y="1389701"/>
            <a:ext cx="8867824" cy="1995394"/>
            <a:chOff x="138089" y="1389701"/>
            <a:chExt cx="8867824" cy="19953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47E0387-3FE4-763C-3195-EAE6A0A7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89" y="1391219"/>
              <a:ext cx="2911094" cy="1993876"/>
            </a:xfrm>
            <a:prstGeom prst="rect">
              <a:avLst/>
            </a:prstGeom>
            <a:solidFill>
              <a:srgbClr val="3D3D3D"/>
            </a:solidFill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094720B-8FB9-9666-8707-813D3B2E6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454" y="1389701"/>
              <a:ext cx="2911094" cy="1993876"/>
            </a:xfrm>
            <a:prstGeom prst="rect">
              <a:avLst/>
            </a:prstGeom>
            <a:solidFill>
              <a:srgbClr val="3D3D3D"/>
            </a:solidFill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A0E04A-6159-30B4-CC29-F1735128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19" y="1389701"/>
              <a:ext cx="2911094" cy="1993876"/>
            </a:xfrm>
            <a:prstGeom prst="rect">
              <a:avLst/>
            </a:prstGeom>
            <a:solidFill>
              <a:srgbClr val="3D3D3D"/>
            </a:solidFill>
          </p:spPr>
        </p:pic>
      </p:grpSp>
    </p:spTree>
    <p:extLst>
      <p:ext uri="{BB962C8B-B14F-4D97-AF65-F5344CB8AC3E}">
        <p14:creationId xmlns:p14="http://schemas.microsoft.com/office/powerpoint/2010/main" val="255480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0747D-2576-2EEC-4CBA-5903038539E3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26, 27]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각 스테이지 간의 공통점 및 차별화되는 요소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AB7E0C4-093D-735B-7815-B8FB7488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6873D7-748D-6E73-4A83-78584036C8CE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 맵의 배경과 스토리 라인을 따라 스테이지 별 미션 및 자연환경을 설정하고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배치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 등을 표로 먼저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60B003-D39D-8E09-F00D-2F63DB137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6" y="886619"/>
            <a:ext cx="4127560" cy="2827060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229C3-C684-BC89-7BC0-D187B0014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6" y="886793"/>
            <a:ext cx="4127560" cy="2827060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71734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0913B-3232-FCA3-05F9-9A8EA4FA7430}"/>
              </a:ext>
            </a:extLst>
          </p:cNvPr>
          <p:cNvSpPr txBox="1"/>
          <p:nvPr/>
        </p:nvSpPr>
        <p:spPr>
          <a:xfrm>
            <a:off x="2056952" y="396420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28]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기획서에 대한 추가할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37E960EC-3F01-6DEE-F655-E9BAB526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5BBA25-DAFD-4363-EB1C-8B9CF45F8177}"/>
              </a:ext>
            </a:extLst>
          </p:cNvPr>
          <p:cNvSpPr/>
          <p:nvPr/>
        </p:nvSpPr>
        <p:spPr>
          <a:xfrm>
            <a:off x="268238" y="4317011"/>
            <a:ext cx="8594512" cy="27699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그림과 같이 요소를 추가하면 전체적인 게임에 대한 기획이 마무리 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D149D6-C76D-16A4-753F-A2D315847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18" y="511809"/>
            <a:ext cx="5040562" cy="3452396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1123305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B9F8C-674E-57EE-7B88-C569668E9C35}"/>
              </a:ext>
            </a:extLst>
          </p:cNvPr>
          <p:cNvSpPr txBox="1"/>
          <p:nvPr/>
        </p:nvSpPr>
        <p:spPr>
          <a:xfrm>
            <a:off x="250863" y="375468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29]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메이플스토리 강화 시스템 역기획서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0B87D2-F228-A296-2FE4-87FA145CDAA6}"/>
              </a:ext>
            </a:extLst>
          </p:cNvPr>
          <p:cNvGrpSpPr/>
          <p:nvPr/>
        </p:nvGrpSpPr>
        <p:grpSpPr>
          <a:xfrm>
            <a:off x="4678416" y="1893018"/>
            <a:ext cx="4214721" cy="1619073"/>
            <a:chOff x="4678416" y="1893018"/>
            <a:chExt cx="4214721" cy="16190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248C6CC-7044-ECF1-EBF0-0A906F41835E}"/>
                </a:ext>
              </a:extLst>
            </p:cNvPr>
            <p:cNvGrpSpPr/>
            <p:nvPr/>
          </p:nvGrpSpPr>
          <p:grpSpPr>
            <a:xfrm>
              <a:off x="4678417" y="1893018"/>
              <a:ext cx="4122780" cy="1357463"/>
              <a:chOff x="4572000" y="1547100"/>
              <a:chExt cx="3989665" cy="1195390"/>
            </a:xfrm>
          </p:grpSpPr>
          <p:sp>
            <p:nvSpPr>
              <p:cNvPr id="14" name="화살표: 오각형 13">
                <a:extLst>
                  <a:ext uri="{FF2B5EF4-FFF2-40B4-BE49-F238E27FC236}">
                    <a16:creationId xmlns:a16="http://schemas.microsoft.com/office/drawing/2014/main" id="{CE61AF9E-1F51-22A0-6047-0EA9CD20A9CB}"/>
                  </a:ext>
                </a:extLst>
              </p:cNvPr>
              <p:cNvSpPr/>
              <p:nvPr/>
            </p:nvSpPr>
            <p:spPr>
              <a:xfrm>
                <a:off x="4572000" y="1547100"/>
                <a:ext cx="3450853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메이플스토리 강화 시스템 역기획서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63288AA-7A98-A203-CFFC-358F66F7BFC0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3989663" cy="9533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메이플스토리에 대한 게임 시스템 중 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강화 부분에 대해 분석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분석을 기반으로 개선안 제시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작성기준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2022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년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DB514-5C99-61B4-49E1-D744200A2E00}"/>
                </a:ext>
              </a:extLst>
            </p:cNvPr>
            <p:cNvSpPr txBox="1"/>
            <p:nvPr/>
          </p:nvSpPr>
          <p:spPr>
            <a:xfrm>
              <a:off x="4678416" y="3250481"/>
              <a:ext cx="42147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메이플스토리 강화시스템 역기획서 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0970FFF2-1F97-597B-71FA-749B1158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EBD83D-EAF1-B9C9-0F58-283B69927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3" y="1388817"/>
            <a:ext cx="4214398" cy="2365866"/>
          </a:xfrm>
          <a:prstGeom prst="rect">
            <a:avLst/>
          </a:prstGeom>
          <a:solidFill>
            <a:srgbClr val="FEF9FA"/>
          </a:solidFill>
        </p:spPr>
      </p:pic>
    </p:spTree>
    <p:extLst>
      <p:ext uri="{BB962C8B-B14F-4D97-AF65-F5344CB8AC3E}">
        <p14:creationId xmlns:p14="http://schemas.microsoft.com/office/powerpoint/2010/main" val="341449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2BF7E-89F3-CFA4-254D-0F14F01E1AF7}"/>
              </a:ext>
            </a:extLst>
          </p:cNvPr>
          <p:cNvSpPr txBox="1"/>
          <p:nvPr/>
        </p:nvSpPr>
        <p:spPr>
          <a:xfrm>
            <a:off x="168668" y="344402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30]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작성 의도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2819-9C58-0CC7-9D36-C92B50843D29}"/>
              </a:ext>
            </a:extLst>
          </p:cNvPr>
          <p:cNvSpPr txBox="1"/>
          <p:nvPr/>
        </p:nvSpPr>
        <p:spPr>
          <a:xfrm>
            <a:off x="4709422" y="344402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강화 시스템의 일부 분석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04506DE-FACE-0A54-FF68-8D7EC617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E72649-959D-6D1B-D4E7-9251A0294C75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시스템을 분석하여 현재의 방식에 추가할 요소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 요소를 기획하고자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방식으로 강화하고 해당 강화 성공 시에 대한 능력치 수치를 분석하였습니다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0F8E2E-47E0-8EEE-5713-2880CC4EA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2" y="992355"/>
            <a:ext cx="4259316" cy="2451672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0EDE36-6169-DB83-2ECE-C50AA455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8" y="996153"/>
            <a:ext cx="4259316" cy="244787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152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936B8-1002-DB5C-3B00-239B77E8C807}"/>
              </a:ext>
            </a:extLst>
          </p:cNvPr>
          <p:cNvSpPr txBox="1"/>
          <p:nvPr/>
        </p:nvSpPr>
        <p:spPr>
          <a:xfrm>
            <a:off x="168668" y="344402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32, 33]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분석하고자 하는 방식에 대한 분석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1FCD706A-B8C5-21C8-2A2C-3D46A8D7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72EECB-47AC-082A-31D2-4DC0A6D088B0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강화에 따른 비용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시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스텟의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 수치 등을 분석하였고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위와 같이 분석 내용을 토대로 기획의도에 맞춰 강화 의존도를 낮추기 위해 개선안을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F71BA8-2F7A-0627-8EB3-DBC9186D16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2" y="992355"/>
            <a:ext cx="4259316" cy="2451672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11E4E8-A253-9039-73A6-3D07F32614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8" y="996153"/>
            <a:ext cx="4259316" cy="244787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594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B7FAC-599E-2233-8F32-F5AE6F223643}"/>
              </a:ext>
            </a:extLst>
          </p:cNvPr>
          <p:cNvSpPr txBox="1"/>
          <p:nvPr/>
        </p:nvSpPr>
        <p:spPr>
          <a:xfrm>
            <a:off x="168668" y="34479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현재 강화 시스템 中 일부의 비용 표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25F3A-3DAB-1BEB-EA45-F47DBD1C5706}"/>
              </a:ext>
            </a:extLst>
          </p:cNvPr>
          <p:cNvSpPr txBox="1"/>
          <p:nvPr/>
        </p:nvSpPr>
        <p:spPr>
          <a:xfrm>
            <a:off x="4709422" y="34479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강화 시스템 中 일부의 개선했을 때의 비용 표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2A9BF56-0C6F-B5C5-F6BD-0DB8EEDB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F84A50-44F8-5538-A5CB-98F4FA46CCF1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강화 시스템에 드는 비용을 확인하고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메이플스토리 게임에도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장인의 기운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시스템을 도입하여 기대비용을 책정하여 총 가격을 측정하였습니다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개선할 경우 대부분의 구간에서 강화 비용이 늘어났지만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하락 및 삭제가 사라짐으로써 비용 리스크를 감당할 수 있을 것입니다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7A11E9-5710-3FCB-6392-A20EA203A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2" y="992105"/>
            <a:ext cx="4259316" cy="244787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0447EF-8A5C-C6E2-992B-5922EBF46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9" y="992105"/>
            <a:ext cx="4259316" cy="2451672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792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86A04-16F2-ABE2-0CFB-0398BC99F423}"/>
              </a:ext>
            </a:extLst>
          </p:cNvPr>
          <p:cNvSpPr txBox="1"/>
          <p:nvPr/>
        </p:nvSpPr>
        <p:spPr>
          <a:xfrm>
            <a:off x="1582093" y="396929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36]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역기획서에 대한 추후 계획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0E52F089-C313-EB97-9585-C77C1E6C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5C88AA-9851-B767-73D5-E0957E1279CE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 결과에 따른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설계와 발표하면서 생긴 문제점인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파괴 삭제로 인한 해당 장비의 넘치는 물량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고려하여 개선 중 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5F3CB-6D63-DD0E-A375-877C89808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93" y="527303"/>
            <a:ext cx="5979812" cy="3441994"/>
          </a:xfrm>
          <a:prstGeom prst="rect">
            <a:avLst/>
          </a:prstGeom>
          <a:solidFill>
            <a:srgbClr val="FEF9FA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325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484FE-8580-D2F8-F452-1AC94E908AC8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95936" y="2695594"/>
            <a:ext cx="1152128" cy="452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E51CE758-4196-316E-9E66-E9D140D9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90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998512-9181-7AF2-7EB2-04EA2599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2" y="1234590"/>
            <a:ext cx="4214723" cy="26617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EFC27D-18DB-5A9E-26B0-A122449E97CA}"/>
              </a:ext>
            </a:extLst>
          </p:cNvPr>
          <p:cNvSpPr txBox="1"/>
          <p:nvPr/>
        </p:nvSpPr>
        <p:spPr>
          <a:xfrm>
            <a:off x="250862" y="390891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DD7335-9366-5950-8E62-BBF897163ED8}"/>
              </a:ext>
            </a:extLst>
          </p:cNvPr>
          <p:cNvGrpSpPr/>
          <p:nvPr/>
        </p:nvGrpSpPr>
        <p:grpSpPr>
          <a:xfrm>
            <a:off x="4678417" y="1667859"/>
            <a:ext cx="4214722" cy="1968948"/>
            <a:chOff x="4678417" y="1667859"/>
            <a:chExt cx="4214722" cy="19689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735ACB-2F2F-E830-D4EE-EC06BC6FD808}"/>
                </a:ext>
              </a:extLst>
            </p:cNvPr>
            <p:cNvSpPr/>
            <p:nvPr/>
          </p:nvSpPr>
          <p:spPr>
            <a:xfrm>
              <a:off x="5068436" y="2449845"/>
              <a:ext cx="2016224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8DB069-9D1A-FFE6-8ABF-D641A8F83C21}"/>
                </a:ext>
              </a:extLst>
            </p:cNvPr>
            <p:cNvSpPr/>
            <p:nvPr/>
          </p:nvSpPr>
          <p:spPr>
            <a:xfrm>
              <a:off x="5053196" y="3143825"/>
              <a:ext cx="1224136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1F6535-872E-E242-B3CA-1D0D184E430F}"/>
                </a:ext>
              </a:extLst>
            </p:cNvPr>
            <p:cNvSpPr/>
            <p:nvPr/>
          </p:nvSpPr>
          <p:spPr>
            <a:xfrm>
              <a:off x="6511545" y="3136205"/>
              <a:ext cx="397382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BCA6A3-85F9-7983-483D-7A877078D68C}"/>
                </a:ext>
              </a:extLst>
            </p:cNvPr>
            <p:cNvGrpSpPr/>
            <p:nvPr/>
          </p:nvGrpSpPr>
          <p:grpSpPr>
            <a:xfrm>
              <a:off x="4678419" y="1667859"/>
              <a:ext cx="4214720" cy="1806720"/>
              <a:chOff x="4572001" y="1547100"/>
              <a:chExt cx="4078636" cy="1591009"/>
            </a:xfrm>
          </p:grpSpPr>
          <p:sp>
            <p:nvSpPr>
              <p:cNvPr id="11" name="화살표: 오각형 10">
                <a:extLst>
                  <a:ext uri="{FF2B5EF4-FFF2-40B4-BE49-F238E27FC236}">
                    <a16:creationId xmlns:a16="http://schemas.microsoft.com/office/drawing/2014/main" id="{EE73AF7D-9CE5-570B-BBCE-341CA73A99DD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569411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Token of Star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C15E9A5-46AE-FCC6-2266-7C6987262E66}"/>
                  </a:ext>
                </a:extLst>
              </p:cNvPr>
              <p:cNvSpPr/>
              <p:nvPr/>
            </p:nvSpPr>
            <p:spPr>
              <a:xfrm>
                <a:off x="4572001" y="1789127"/>
                <a:ext cx="4078636" cy="13489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스타듀밸리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파밍뿐만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아니라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아이템에 따라 </a:t>
                </a:r>
                <a:b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스토리가 달라지는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생활 등의 시스템이 존재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퀘스트 및 호감도를 통해 다른 월드 개방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스토리 아이템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명성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따라 변하는 엔딩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23F518-A2B2-B564-67D3-7E3998E4829C}"/>
                </a:ext>
              </a:extLst>
            </p:cNvPr>
            <p:cNvSpPr txBox="1"/>
            <p:nvPr/>
          </p:nvSpPr>
          <p:spPr>
            <a:xfrm>
              <a:off x="4678417" y="3359808"/>
              <a:ext cx="31611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Token of Star (</a:t>
              </a:r>
              <a:r>
                <a:rPr lang="en-US" altLang="ko-KR" sz="12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3E0BF5F9-182A-5A65-2773-DD92E73A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8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291C0-4806-9151-739C-4201A683DEBE}"/>
              </a:ext>
            </a:extLst>
          </p:cNvPr>
          <p:cNvSpPr txBox="1"/>
          <p:nvPr/>
        </p:nvSpPr>
        <p:spPr>
          <a:xfrm>
            <a:off x="4918586" y="361950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39]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내 월드와 구성요소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B37BEF51-E957-9992-5BCA-B11CA2C9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DE9E3C-40F9-0650-FC71-7C33DA5DFAD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스토리와 스토리 아이템을 </a:t>
            </a:r>
            <a:r>
              <a:rPr lang="ko-KR" altLang="en-US" sz="12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연관지어</a:t>
            </a:r>
            <a:r>
              <a:rPr lang="en-US" altLang="ko-KR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스토리에 몰입하고 게임을 즐길 수 있도록 설계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아이템을 얻고 끝나는 것이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얻기 위한 생존과 호감도 등을 완수해야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880E57-BD35-118F-E78A-827D11D9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8" y="701265"/>
            <a:ext cx="3957178" cy="2908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51F2A-1EBF-61E0-0C7E-48D57103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6" y="701265"/>
            <a:ext cx="3957178" cy="29080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971694-EE57-8617-9EB7-0F0954D727DA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38]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전반적인 스토리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4152203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7D88-4F1A-1F75-4C3F-480CD8F8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" y="702525"/>
            <a:ext cx="8178552" cy="3088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DD2AC4-3F72-6EAD-4131-F30E0574EBB5}"/>
              </a:ext>
            </a:extLst>
          </p:cNvPr>
          <p:cNvSpPr txBox="1"/>
          <p:nvPr/>
        </p:nvSpPr>
        <p:spPr>
          <a:xfrm>
            <a:off x="477508" y="376445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40]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디폴트 설정 내역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9" name="슬라이드 번호 개체 틀 17">
            <a:extLst>
              <a:ext uri="{FF2B5EF4-FFF2-40B4-BE49-F238E27FC236}">
                <a16:creationId xmlns:a16="http://schemas.microsoft.com/office/drawing/2014/main" id="{2C424448-6BB9-7626-10E8-E0D428E8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905BA-59E4-A765-A6D7-E4DCD6D76CF3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“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스타듀밸리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설정하였으며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플레이어 화면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플레이했던 게임에 덧붙여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67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ECE79-BED9-13B1-4FAB-80AB228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0" y="699542"/>
            <a:ext cx="2500306" cy="2736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760EDB-AE5F-0B75-64C5-0D89CD3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59" y="699542"/>
            <a:ext cx="2592290" cy="273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D0543-3867-942B-B35F-034C6EA8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20" y="1203598"/>
            <a:ext cx="2798520" cy="172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F150F-F799-87D7-162D-2693FABE4F3B}"/>
              </a:ext>
            </a:extLst>
          </p:cNvPr>
          <p:cNvSpPr txBox="1"/>
          <p:nvPr/>
        </p:nvSpPr>
        <p:spPr>
          <a:xfrm>
            <a:off x="462110" y="343584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41, 42, 43]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퀘스트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호감도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명성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A262AC98-6E95-B857-6A9D-0B4403D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A946A9-7E03-87B4-FEBA-E25B70BD382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퀘스트에 대한 종류와 각 종류에 대한 난이도 설계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내역 등을 제작하였습니다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호감도의 경우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선물과 대화를 통해 호감도를 올릴 수 있고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호감도 수치에 달성할 경우 아이템을 받거나 특수한 퀘스트를 받을 수 있도록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명성의 경우 명성이 낮을 때와 높을 때의 실점과 이점을 설계하였고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엔딩과도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이어지게 끔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44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FF606-16C3-4F9F-9110-AED45871EF97}"/>
              </a:ext>
            </a:extLst>
          </p:cNvPr>
          <p:cNvSpPr txBox="1"/>
          <p:nvPr/>
        </p:nvSpPr>
        <p:spPr>
          <a:xfrm>
            <a:off x="5215339" y="40102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D9A12BD2-D241-453D-67F5-F902FB26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529278-678A-7A20-F242-BE6C319F1E9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스토리에 따라 플레이어가 생활을 유지하기 위해서는 활동력이라는 시스템을 이용해야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아무것도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하지않고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 시간이 일정 시간 지나면 자동으로 엔딩을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0A5C-0416-85BB-A9FA-17DB4E407499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44, 45]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활동력에 대한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301E48-FA21-44A8-C56C-BB75E25E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1CCEE-AF9F-285A-2B38-EE4B128F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6" y="697427"/>
            <a:ext cx="3957178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6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7">
            <a:extLst>
              <a:ext uri="{FF2B5EF4-FFF2-40B4-BE49-F238E27FC236}">
                <a16:creationId xmlns:a16="http://schemas.microsoft.com/office/drawing/2014/main" id="{8121FED8-F10D-BBA6-46C7-EA8D94E4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83C7B-DA61-7D81-5705-739B5895D95B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플레이하면서 얻은 명성과 아이템을 통해 마지막 스토리 진행 때의 엔딩이 결정됩니다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엔딩과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엔딩을 합쳐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엔딩을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49F60E-A242-6D92-A523-C48BBDEB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6" y="697428"/>
            <a:ext cx="3957178" cy="2918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24EFB8-800A-6547-DEA6-9B4E0BC7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DEF9C-7977-93D8-5E8A-6BD36538BD16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46, 47]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아이템에 따른 엔딩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587274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2A7F5-1316-B4A8-82C0-58D1EF79CF0E}"/>
              </a:ext>
            </a:extLst>
          </p:cNvPr>
          <p:cNvSpPr txBox="1"/>
          <p:nvPr/>
        </p:nvSpPr>
        <p:spPr>
          <a:xfrm>
            <a:off x="2209945" y="401443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48] Token of Star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계획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6DC6F35A-3F17-25E6-3F32-41395782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8073E-2740-C321-1B27-83BD302D18A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기획서는 위의 항목들이 완료가 된 기획서입니다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세부 스토리와 퀘스트 내역을 다듬어서 완전히 완료할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67894A-37D0-8E58-2380-3F0CDFBE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89" y="484981"/>
            <a:ext cx="4715022" cy="35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95152" y="2700526"/>
            <a:ext cx="1584176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C152777-247A-5EB5-D152-F52791A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958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BAF058-D325-4C86-FFF4-971F781E9C67}"/>
              </a:ext>
            </a:extLst>
          </p:cNvPr>
          <p:cNvGrpSpPr/>
          <p:nvPr/>
        </p:nvGrpSpPr>
        <p:grpSpPr>
          <a:xfrm>
            <a:off x="4259002" y="1005466"/>
            <a:ext cx="3816427" cy="1073031"/>
            <a:chOff x="3268741" y="1282695"/>
            <a:chExt cx="3816427" cy="1073031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616A003-2509-2D8F-D3AF-132D6232EFB1}"/>
                </a:ext>
              </a:extLst>
            </p:cNvPr>
            <p:cNvSpPr/>
            <p:nvPr/>
          </p:nvSpPr>
          <p:spPr>
            <a:xfrm>
              <a:off x="3268743" y="1282695"/>
              <a:ext cx="1914880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6DA4C8-C938-5F87-9197-8B4089364944}"/>
                </a:ext>
              </a:extLst>
            </p:cNvPr>
            <p:cNvSpPr/>
            <p:nvPr/>
          </p:nvSpPr>
          <p:spPr>
            <a:xfrm>
              <a:off x="3268741" y="1557536"/>
              <a:ext cx="3816427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“WARP”</a:t>
              </a: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부터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현재까지 멘토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C/C++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비롯한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 전공 과목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122C9-C01B-1C1B-8D40-F624ABEB09AD}"/>
              </a:ext>
            </a:extLst>
          </p:cNvPr>
          <p:cNvGrpSpPr/>
          <p:nvPr/>
        </p:nvGrpSpPr>
        <p:grpSpPr>
          <a:xfrm>
            <a:off x="4259002" y="3304937"/>
            <a:ext cx="4464005" cy="1073031"/>
            <a:chOff x="3268741" y="1282695"/>
            <a:chExt cx="4464005" cy="1073031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CB1A8CB-7534-F6AE-69C9-1325B7AC36A6}"/>
                </a:ext>
              </a:extLst>
            </p:cNvPr>
            <p:cNvSpPr/>
            <p:nvPr/>
          </p:nvSpPr>
          <p:spPr>
            <a:xfrm>
              <a:off x="3268743" y="1282695"/>
              <a:ext cx="1807314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운영기획부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8CDF22-FC57-E693-BC2D-91B292720F92}"/>
                </a:ext>
              </a:extLst>
            </p:cNvPr>
            <p:cNvSpPr/>
            <p:nvPr/>
          </p:nvSpPr>
          <p:spPr>
            <a:xfrm>
              <a:off x="3268741" y="1557536"/>
              <a:ext cx="4464005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부장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부원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MT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축제 등의 큰 행사 운영 및 기획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0F1260-4058-3D72-93FB-4C220D3BE780}"/>
              </a:ext>
            </a:extLst>
          </p:cNvPr>
          <p:cNvGrpSpPr/>
          <p:nvPr/>
        </p:nvGrpSpPr>
        <p:grpSpPr>
          <a:xfrm>
            <a:off x="1382557" y="584543"/>
            <a:ext cx="1914882" cy="2114933"/>
            <a:chOff x="1382558" y="627534"/>
            <a:chExt cx="1914882" cy="21149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178E0F-6408-A50C-5DE1-53965EA4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560" y="627534"/>
              <a:ext cx="1914880" cy="19148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A72720-329A-5750-2FEE-31D966D49133}"/>
                </a:ext>
              </a:extLst>
            </p:cNvPr>
            <p:cNvSpPr txBox="1"/>
            <p:nvPr/>
          </p:nvSpPr>
          <p:spPr>
            <a:xfrm>
              <a:off x="1382558" y="2542412"/>
              <a:ext cx="1914880" cy="200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49] WARP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소모임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AB12F-679C-C87E-CDC1-2EA5B0B5D430}"/>
              </a:ext>
            </a:extLst>
          </p:cNvPr>
          <p:cNvGrpSpPr/>
          <p:nvPr/>
        </p:nvGrpSpPr>
        <p:grpSpPr>
          <a:xfrm>
            <a:off x="1382557" y="2876509"/>
            <a:ext cx="1914881" cy="2133931"/>
            <a:chOff x="1382558" y="2894670"/>
            <a:chExt cx="1914881" cy="213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2979F9-84F0-844E-BFD1-66FEC439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558" y="2894670"/>
              <a:ext cx="1914881" cy="19298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CBD74D-24C8-5FB9-A536-305FEDA16007}"/>
                </a:ext>
              </a:extLst>
            </p:cNvPr>
            <p:cNvSpPr txBox="1"/>
            <p:nvPr/>
          </p:nvSpPr>
          <p:spPr>
            <a:xfrm>
              <a:off x="1382558" y="4824559"/>
              <a:ext cx="1914881" cy="204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50] 23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년 게임공학과 학생회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sp>
        <p:nvSpPr>
          <p:cNvPr id="24" name="슬라이드 번호 개체 틀 17">
            <a:extLst>
              <a:ext uri="{FF2B5EF4-FFF2-40B4-BE49-F238E27FC236}">
                <a16:creationId xmlns:a16="http://schemas.microsoft.com/office/drawing/2014/main" id="{F81438E3-C9CA-3DA3-F8A9-B77077A0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301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282" y="2211814"/>
            <a:ext cx="2880320" cy="68441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2" y="1836000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A17C8-C063-8DFB-BDEE-5EADD097609F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EFE0A6-E425-1F4F-6050-E582B43A4266}"/>
              </a:ext>
            </a:extLst>
          </p:cNvPr>
          <p:cNvGrpSpPr/>
          <p:nvPr/>
        </p:nvGrpSpPr>
        <p:grpSpPr>
          <a:xfrm>
            <a:off x="4811140" y="533838"/>
            <a:ext cx="3577284" cy="2378779"/>
            <a:chOff x="395538" y="3327105"/>
            <a:chExt cx="3577284" cy="2378779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7CF60A8C-3082-A1FA-45C0-934F0B507F0B}"/>
                </a:ext>
              </a:extLst>
            </p:cNvPr>
            <p:cNvSpPr/>
            <p:nvPr/>
          </p:nvSpPr>
          <p:spPr>
            <a:xfrm>
              <a:off x="395538" y="3327105"/>
              <a:ext cx="884212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Skill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18C240-79B1-5683-2874-52C121290DFA}"/>
                </a:ext>
              </a:extLst>
            </p:cNvPr>
            <p:cNvSpPr/>
            <p:nvPr/>
          </p:nvSpPr>
          <p:spPr>
            <a:xfrm>
              <a:off x="487661" y="3627601"/>
              <a:ext cx="3485161" cy="20782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PowerPoint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Excel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C++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OpenGL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DirectX12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Python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Unity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b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C#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 / </a:t>
              </a:r>
              <a:r>
                <a:rPr lang="en-US" altLang="ko-KR" sz="16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AutoHotKey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</a:p>
            <a:p>
              <a:pPr lvl="1"/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 / MSSQL</a:t>
              </a:r>
            </a:p>
          </p:txBody>
        </p:sp>
      </p:grpSp>
      <p:sp>
        <p:nvSpPr>
          <p:cNvPr id="11" name="슬라이드 번호 개체 틀 17">
            <a:extLst>
              <a:ext uri="{FF2B5EF4-FFF2-40B4-BE49-F238E27FC236}">
                <a16:creationId xmlns:a16="http://schemas.microsoft.com/office/drawing/2014/main" id="{04142F71-4C98-92D2-B1FE-01546736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EA0AC1-ABC0-DCAC-F63D-6FF435B1B434}"/>
              </a:ext>
            </a:extLst>
          </p:cNvPr>
          <p:cNvGrpSpPr/>
          <p:nvPr/>
        </p:nvGrpSpPr>
        <p:grpSpPr>
          <a:xfrm>
            <a:off x="265100" y="534329"/>
            <a:ext cx="4316152" cy="4137502"/>
            <a:chOff x="2731403" y="794019"/>
            <a:chExt cx="4316152" cy="4137502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502AFF6A-9975-AE03-3028-1191CD4D760B}"/>
                </a:ext>
              </a:extLst>
            </p:cNvPr>
            <p:cNvSpPr/>
            <p:nvPr/>
          </p:nvSpPr>
          <p:spPr>
            <a:xfrm>
              <a:off x="2731403" y="794019"/>
              <a:ext cx="1786619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수강 과목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5CFEDF-8EE7-3262-7A38-FDDFB02F3DBB}"/>
                </a:ext>
              </a:extLst>
            </p:cNvPr>
            <p:cNvSpPr/>
            <p:nvPr/>
          </p:nvSpPr>
          <p:spPr>
            <a:xfrm>
              <a:off x="2862170" y="1098755"/>
              <a:ext cx="4185385" cy="38327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그래픽스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(OpenGL)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자료구조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(C/C++)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 포트폴리오</a:t>
              </a:r>
              <a:endPara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스크립트 언어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(Python/</a:t>
              </a:r>
              <a:r>
                <a:rPr lang="en-US" altLang="ko-KR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OpenAPI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(DirectX)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(TCP)</a:t>
              </a:r>
            </a:p>
            <a:p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(Unity)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서버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(IOCP)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990DE4-8348-82E9-472E-663BF31A55D8}"/>
              </a:ext>
            </a:extLst>
          </p:cNvPr>
          <p:cNvGrpSpPr/>
          <p:nvPr/>
        </p:nvGrpSpPr>
        <p:grpSpPr>
          <a:xfrm>
            <a:off x="4811140" y="2952986"/>
            <a:ext cx="3444359" cy="1858035"/>
            <a:chOff x="395537" y="3122334"/>
            <a:chExt cx="2850956" cy="1858035"/>
          </a:xfrm>
        </p:grpSpPr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BC9354A-F961-EF47-D35F-8EA963B9E9E3}"/>
                </a:ext>
              </a:extLst>
            </p:cNvPr>
            <p:cNvSpPr/>
            <p:nvPr/>
          </p:nvSpPr>
          <p:spPr>
            <a:xfrm>
              <a:off x="395537" y="3122334"/>
              <a:ext cx="1480104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EB7A41-04AB-0DBB-3766-96BB09C6C225}"/>
                </a:ext>
              </a:extLst>
            </p:cNvPr>
            <p:cNvSpPr/>
            <p:nvPr/>
          </p:nvSpPr>
          <p:spPr>
            <a:xfrm>
              <a:off x="471789" y="3434028"/>
              <a:ext cx="2774704" cy="154634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Revenger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Racer</a:t>
              </a:r>
              <a:b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WhereFi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Python/Open API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6252D6-2354-8871-9EB8-9D25161FDFC9}"/>
              </a:ext>
            </a:extLst>
          </p:cNvPr>
          <p:cNvCxnSpPr>
            <a:cxnSpLocks/>
          </p:cNvCxnSpPr>
          <p:nvPr/>
        </p:nvCxnSpPr>
        <p:spPr>
          <a:xfrm flipV="1">
            <a:off x="4572000" y="834334"/>
            <a:ext cx="0" cy="35880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4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26371" y="2702318"/>
            <a:ext cx="1944216" cy="445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42C0CF42-EF31-54E3-F7E6-CAA25A14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8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A768B4-106A-3136-5699-45CDA6D36B77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graphicFrame>
        <p:nvGraphicFramePr>
          <p:cNvPr id="7" name="표 29">
            <a:extLst>
              <a:ext uri="{FF2B5EF4-FFF2-40B4-BE49-F238E27FC236}">
                <a16:creationId xmlns:a16="http://schemas.microsoft.com/office/drawing/2014/main" id="{27A20BE8-6E6A-3E5C-C6D5-FFF714468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169248"/>
              </p:ext>
            </p:extLst>
          </p:nvPr>
        </p:nvGraphicFramePr>
        <p:xfrm>
          <a:off x="708095" y="1261110"/>
          <a:ext cx="772780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37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625447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01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</a:t>
                      </a:r>
                      <a:endParaRPr lang="en-US" altLang="ko-KR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개발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20293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 12, IOCP, C++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38029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기간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 ~ 2023.07 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4372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맡은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배치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디자인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AI / UI 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충돌 로직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4080"/>
                  </a:ext>
                </a:extLst>
              </a:tr>
            </a:tbl>
          </a:graphicData>
        </a:graphic>
      </p:graphicFrame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D8B9D71B-D1AE-62DF-9886-69691113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0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4187-7C6E-6A49-74A7-49395F33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00" y="1275606"/>
            <a:ext cx="4320592" cy="25027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51ACE5-650B-682B-3160-C0F880670E37}"/>
              </a:ext>
            </a:extLst>
          </p:cNvPr>
          <p:cNvSpPr/>
          <p:nvPr/>
        </p:nvSpPr>
        <p:spPr>
          <a:xfrm>
            <a:off x="1655576" y="4059512"/>
            <a:ext cx="1404256" cy="490902"/>
          </a:xfrm>
          <a:prstGeom prst="rect">
            <a:avLst/>
          </a:prstGeom>
          <a:noFill/>
          <a:ln>
            <a:solidFill>
              <a:srgbClr val="F7A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603456-4325-C30E-B038-B19A30E24BC2}"/>
              </a:ext>
            </a:extLst>
          </p:cNvPr>
          <p:cNvSpPr/>
          <p:nvPr/>
        </p:nvSpPr>
        <p:spPr>
          <a:xfrm>
            <a:off x="6022727" y="4061732"/>
            <a:ext cx="1527138" cy="490902"/>
          </a:xfrm>
          <a:prstGeom prst="rect">
            <a:avLst/>
          </a:prstGeom>
          <a:noFill/>
          <a:ln>
            <a:solidFill>
              <a:srgbClr val="F7A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Stage2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64C06-9E71-7297-CD04-DD8851CFBEAC}"/>
              </a:ext>
            </a:extLst>
          </p:cNvPr>
          <p:cNvSpPr txBox="1"/>
          <p:nvPr/>
        </p:nvSpPr>
        <p:spPr>
          <a:xfrm>
            <a:off x="197408" y="377232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작품에 대한 스테이지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-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화면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EF0CC-E0BD-5364-0C63-66CBACEFF686}"/>
              </a:ext>
            </a:extLst>
          </p:cNvPr>
          <p:cNvSpPr txBox="1"/>
          <p:nvPr/>
        </p:nvSpPr>
        <p:spPr>
          <a:xfrm>
            <a:off x="4626000" y="377232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2] 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작품에 대한 스테이지 </a:t>
            </a:r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인</a:t>
            </a:r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-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화면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1A1BFA-3675-A256-B54B-F12290D6588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3E318BEA-6232-F3D9-5308-FF749B79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82FB2-BA6A-4E1D-7A64-F7904CE8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8" y="1280369"/>
            <a:ext cx="4320592" cy="24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55849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3] Revenger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F9D3B-CFDA-9BFE-7B6C-6164AB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3" y="1239190"/>
            <a:ext cx="4214722" cy="26645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23112-CC65-D9C7-64B6-A41550C8F76A}"/>
              </a:ext>
            </a:extLst>
          </p:cNvPr>
          <p:cNvGrpSpPr/>
          <p:nvPr/>
        </p:nvGrpSpPr>
        <p:grpSpPr>
          <a:xfrm>
            <a:off x="4678416" y="1939515"/>
            <a:ext cx="4331975" cy="1694818"/>
            <a:chOff x="4678416" y="1939515"/>
            <a:chExt cx="4331975" cy="16948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DD97D7-1CE0-7680-3848-5DD8EDD9C312}"/>
                </a:ext>
              </a:extLst>
            </p:cNvPr>
            <p:cNvGrpSpPr/>
            <p:nvPr/>
          </p:nvGrpSpPr>
          <p:grpSpPr>
            <a:xfrm>
              <a:off x="4678416" y="1939515"/>
              <a:ext cx="4331975" cy="1263931"/>
              <a:chOff x="4572001" y="1547100"/>
              <a:chExt cx="4192106" cy="1113026"/>
            </a:xfrm>
          </p:grpSpPr>
          <p:sp>
            <p:nvSpPr>
              <p:cNvPr id="18" name="화살표: 오각형 17">
                <a:extLst>
                  <a:ext uri="{FF2B5EF4-FFF2-40B4-BE49-F238E27FC236}">
                    <a16:creationId xmlns:a16="http://schemas.microsoft.com/office/drawing/2014/main" id="{1B0F6C9E-9CD2-1689-6D40-B08459BA82F8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220998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Revenger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52C41D6-1664-7BA0-E7DB-C5265A65E1C8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870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배틀 필드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명의 팀원으로 많은 적을 상대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공중전과 지상전을 체험할 수 있도록 설계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피격 시 부위 별 각기 다른 연출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18C59-21F1-3827-B5D7-D3833E53CAD9}"/>
                </a:ext>
              </a:extLst>
            </p:cNvPr>
            <p:cNvSpPr txBox="1"/>
            <p:nvPr/>
          </p:nvSpPr>
          <p:spPr>
            <a:xfrm>
              <a:off x="4678416" y="3203446"/>
              <a:ext cx="43319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https://www.notion.so/Revenger-a02f401c616d463ba874d0e3c54fa4a5?pvs=4</a:t>
              </a:r>
              <a:endPara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F00BDA-B43E-6B14-7292-16F15C536DCA}"/>
              </a:ext>
            </a:extLst>
          </p:cNvPr>
          <p:cNvSpPr/>
          <p:nvPr/>
        </p:nvSpPr>
        <p:spPr>
          <a:xfrm>
            <a:off x="266522" y="4407732"/>
            <a:ext cx="8604944" cy="27699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개발에 필요한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구성과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로직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설계 등 필수 요소를 위와 같이 먼저 기획하였습니다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1630507" y="412469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작품의 세부 기획서 中 목차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8375DA-943F-5102-F511-DB5ADFCD1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07" y="943415"/>
            <a:ext cx="5882986" cy="3181280"/>
          </a:xfrm>
          <a:prstGeom prst="rect">
            <a:avLst/>
          </a:prstGeom>
          <a:solidFill>
            <a:schemeClr val="bg1"/>
          </a:solidFill>
          <a:ln w="19050">
            <a:solidFill>
              <a:srgbClr val="FAD01E"/>
            </a:solidFill>
          </a:ln>
        </p:spPr>
      </p:pic>
    </p:spTree>
    <p:extLst>
      <p:ext uri="{BB962C8B-B14F-4D97-AF65-F5344CB8AC3E}">
        <p14:creationId xmlns:p14="http://schemas.microsoft.com/office/powerpoint/2010/main" val="289356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2537</Words>
  <Application>Microsoft Office PowerPoint</Application>
  <PresentationFormat>화면 슬라이드 쇼(16:9)</PresentationFormat>
  <Paragraphs>396</Paragraphs>
  <Slides>39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에스코어 드림 5 Medium</vt:lpstr>
      <vt:lpstr>맑은 고딕</vt:lpstr>
      <vt:lpstr>Arial</vt:lpstr>
      <vt:lpstr>에스코어 드림 3 Light</vt:lpstr>
      <vt:lpstr>에스코어 드림 4 Regular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임통끼;LEJ</dc:creator>
  <cp:lastModifiedBy>이 세철</cp:lastModifiedBy>
  <cp:revision>71</cp:revision>
  <dcterms:created xsi:type="dcterms:W3CDTF">2020-12-29T05:39:57Z</dcterms:created>
  <dcterms:modified xsi:type="dcterms:W3CDTF">2023-09-04T09:28:37Z</dcterms:modified>
  <cp:contentStatus/>
</cp:coreProperties>
</file>